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306" r:id="rId5"/>
    <p:sldId id="308" r:id="rId6"/>
    <p:sldId id="294" r:id="rId7"/>
    <p:sldId id="315" r:id="rId8"/>
    <p:sldId id="317" r:id="rId9"/>
    <p:sldId id="295" r:id="rId10"/>
    <p:sldId id="320" r:id="rId11"/>
    <p:sldId id="314" r:id="rId12"/>
    <p:sldId id="316" r:id="rId13"/>
    <p:sldId id="322" r:id="rId14"/>
    <p:sldId id="321" r:id="rId15"/>
    <p:sldId id="312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A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4967" autoAdjust="0"/>
  </p:normalViewPr>
  <p:slideViewPr>
    <p:cSldViewPr snapToGrid="0">
      <p:cViewPr varScale="1">
        <p:scale>
          <a:sx n="104" d="100"/>
          <a:sy n="104" d="100"/>
        </p:scale>
        <p:origin x="156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30/09/2023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30/09/2023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1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1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3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3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4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10049256" cy="2843784"/>
          </a:xfrm>
        </p:spPr>
        <p:txBody>
          <a:bodyPr rtlCol="0">
            <a:normAutofit/>
          </a:bodyPr>
          <a:lstStyle/>
          <a:p>
            <a:pPr rtl="0"/>
            <a:r>
              <a:rPr lang="en-GB" sz="4400" spc="400" dirty="0">
                <a:solidFill>
                  <a:schemeClr val="bg1"/>
                </a:solidFill>
              </a:rPr>
              <a:t>Social Media Communication Channels</a:t>
            </a:r>
            <a:br>
              <a:rPr lang="en-GB" sz="5400" spc="400" dirty="0">
                <a:solidFill>
                  <a:schemeClr val="bg1"/>
                </a:solidFill>
              </a:rPr>
            </a:br>
            <a:r>
              <a:rPr lang="en-GB" sz="3600" spc="400" dirty="0">
                <a:solidFill>
                  <a:schemeClr val="bg1"/>
                </a:solidFill>
              </a:rPr>
              <a:t>for Bridge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sz="2000" dirty="0">
                <a:solidFill>
                  <a:schemeClr val="bg1"/>
                </a:solidFill>
              </a:rPr>
              <a:t>Dr Sam Knox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BAFF-96C6-ED0B-9679-BCC037F4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Nextdoor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4284-9949-242F-15C2-45F3F8DFF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3895343"/>
            <a:ext cx="5365634" cy="228161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Connecting neighborhoods</a:t>
            </a:r>
          </a:p>
          <a:p>
            <a:pPr>
              <a:lnSpc>
                <a:spcPct val="200000"/>
              </a:lnSpc>
            </a:pPr>
            <a:r>
              <a:rPr lang="en-US" dirty="0"/>
              <a:t>Great for meeting people locally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1026" name="Picture 2" descr="Nextdoor Platform: Connecting Neighbors - Digital Innovation and  Transformation">
            <a:extLst>
              <a:ext uri="{FF2B5EF4-FFF2-40B4-BE49-F238E27FC236}">
                <a16:creationId xmlns:a16="http://schemas.microsoft.com/office/drawing/2014/main" id="{28731D62-4E34-8F64-1878-D7F7BFF8B6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92" y="2144628"/>
            <a:ext cx="3545828" cy="64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xtdoor thumbnail transparent PNG - StickPNG">
            <a:extLst>
              <a:ext uri="{FF2B5EF4-FFF2-40B4-BE49-F238E27FC236}">
                <a16:creationId xmlns:a16="http://schemas.microsoft.com/office/drawing/2014/main" id="{81A6660B-B4CA-70C3-4BAF-34FDA5E7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2" y="1329658"/>
            <a:ext cx="2290462" cy="22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5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C1CC-70DA-B699-A7AF-A320A9D4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Remarks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58EF-884D-3760-0615-545135FA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Facebook still a great way to reach many people</a:t>
            </a:r>
          </a:p>
          <a:p>
            <a:pPr>
              <a:lnSpc>
                <a:spcPct val="200000"/>
              </a:lnSpc>
            </a:pPr>
            <a:r>
              <a:rPr lang="en-US" dirty="0"/>
              <a:t>Instagram for younger audiences</a:t>
            </a:r>
          </a:p>
          <a:p>
            <a:pPr>
              <a:lnSpc>
                <a:spcPct val="200000"/>
              </a:lnSpc>
            </a:pPr>
            <a:r>
              <a:rPr lang="en-US" dirty="0"/>
              <a:t>YouTube for more engaging content</a:t>
            </a:r>
          </a:p>
          <a:p>
            <a:pPr>
              <a:lnSpc>
                <a:spcPct val="200000"/>
              </a:lnSpc>
            </a:pPr>
            <a:r>
              <a:rPr lang="en-US" dirty="0"/>
              <a:t>WhatsApp to get messages to everyone easily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Nextdoor</a:t>
            </a:r>
            <a:r>
              <a:rPr lang="en-US" dirty="0"/>
              <a:t> for meeting locals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D76E-F2E6-7295-6864-3866BC4F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705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12</a:t>
            </a:fld>
            <a:endParaRPr lang="en-GB"/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 dirty="0"/>
              <a:t>Dr Sam Knox</a:t>
            </a:r>
          </a:p>
          <a:p>
            <a:pPr rtl="0"/>
            <a:endParaRPr lang="en-GB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sz="5400" dirty="0"/>
              <a:t>Overview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dirty="0"/>
              <a:t>Demographics of social media</a:t>
            </a:r>
          </a:p>
          <a:p>
            <a:pPr marL="342900" indent="-34290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Pros/Cons of different platforms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6" name="Picture 2" descr="Free Vector | Social media icons vector set with facebook, instagram,  twitter, tiktok, youtube logos">
            <a:extLst>
              <a:ext uri="{FF2B5EF4-FFF2-40B4-BE49-F238E27FC236}">
                <a16:creationId xmlns:a16="http://schemas.microsoft.com/office/drawing/2014/main" id="{76CC9273-8729-EA09-A38D-89632114C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 bwMode="auto">
          <a:xfrm>
            <a:off x="7459869" y="2609385"/>
            <a:ext cx="3721312" cy="32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t>3</a:t>
            </a:fld>
            <a:endParaRPr lang="en-GB" b="1" cap="all" spc="1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social media demographic user growth by platform">
            <a:extLst>
              <a:ext uri="{FF2B5EF4-FFF2-40B4-BE49-F238E27FC236}">
                <a16:creationId xmlns:a16="http://schemas.microsoft.com/office/drawing/2014/main" id="{2D84B623-9343-8099-6C66-0DDCECDC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 b="24017"/>
          <a:stretch/>
        </p:blipFill>
        <p:spPr bwMode="auto">
          <a:xfrm>
            <a:off x="608261" y="1700784"/>
            <a:ext cx="8169788" cy="49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t>4</a:t>
            </a:fld>
            <a:endParaRPr lang="en-GB" b="1" cap="all" spc="1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66465-376D-BAFF-E1FA-4905F175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50" y="2441449"/>
            <a:ext cx="4770725" cy="280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ECC7C5-13B0-DDA7-1CCB-4D53474CF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41449"/>
            <a:ext cx="4705043" cy="2802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D8FFD-F3E7-41C3-3540-5652DFC3BA49}"/>
              </a:ext>
            </a:extLst>
          </p:cNvPr>
          <p:cNvSpPr txBox="1"/>
          <p:nvPr/>
        </p:nvSpPr>
        <p:spPr>
          <a:xfrm>
            <a:off x="2074127" y="1848754"/>
            <a:ext cx="376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Instagram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0B100-A1A1-E749-5112-E6A123CC9A16}"/>
              </a:ext>
            </a:extLst>
          </p:cNvPr>
          <p:cNvSpPr txBox="1"/>
          <p:nvPr/>
        </p:nvSpPr>
        <p:spPr>
          <a:xfrm>
            <a:off x="7584688" y="1877448"/>
            <a:ext cx="15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Facebook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317F3-9704-F32B-8A83-06766F325A35}"/>
              </a:ext>
            </a:extLst>
          </p:cNvPr>
          <p:cNvSpPr txBox="1"/>
          <p:nvPr/>
        </p:nvSpPr>
        <p:spPr>
          <a:xfrm>
            <a:off x="838200" y="5501118"/>
            <a:ext cx="11946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Distribution of Instagram/Facebook users worldwide as of January 2023, by age and gender (</a:t>
            </a:r>
            <a:r>
              <a:rPr lang="en-US" sz="1600" b="1" i="0" dirty="0" err="1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Statistica</a:t>
            </a:r>
            <a:r>
              <a:rPr lang="en-US" sz="1600" b="1" i="0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, 2023)</a:t>
            </a:r>
            <a:endParaRPr lang="en-GB" sz="16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6553248-49F5-5441-1F96-2F0660AD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14024"/>
            <a:ext cx="1467551" cy="14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D8249C2-CAE5-CD96-C898-9496DA00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19" y="1874495"/>
            <a:ext cx="1472581" cy="14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1490-2557-C12D-DD1D-37EE60C6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76600" cy="1325563"/>
          </a:xfrm>
        </p:spPr>
        <p:txBody>
          <a:bodyPr/>
          <a:lstStyle/>
          <a:p>
            <a:r>
              <a:rPr lang="en-US" dirty="0"/>
              <a:t>Instagram</a:t>
            </a:r>
            <a:endParaRPr lang="en-GB" dirty="0"/>
          </a:p>
        </p:txBody>
      </p:sp>
      <p:pic>
        <p:nvPicPr>
          <p:cNvPr id="6146" name="Picture 2" descr="Improved Instagram photo viewing interaction GIF by Ben Dunn on Dribbble">
            <a:extLst>
              <a:ext uri="{FF2B5EF4-FFF2-40B4-BE49-F238E27FC236}">
                <a16:creationId xmlns:a16="http://schemas.microsoft.com/office/drawing/2014/main" id="{97C2C756-19F6-440F-D4ED-F7809BC54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6829"/>
          <a:stretch/>
        </p:blipFill>
        <p:spPr bwMode="auto">
          <a:xfrm>
            <a:off x="8381072" y="1856232"/>
            <a:ext cx="2795926" cy="45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89866-B351-870C-0E4D-03ABD04BFD0A}"/>
              </a:ext>
            </a:extLst>
          </p:cNvPr>
          <p:cNvSpPr txBox="1"/>
          <p:nvPr/>
        </p:nvSpPr>
        <p:spPr>
          <a:xfrm>
            <a:off x="838200" y="1690688"/>
            <a:ext cx="6561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62020"/>
                </a:solidFill>
                <a:effectLst/>
              </a:rPr>
              <a:t>Number of monthly active users: </a:t>
            </a:r>
            <a:r>
              <a:rPr lang="en-US" sz="2400" b="1" dirty="0">
                <a:solidFill>
                  <a:srgbClr val="205BC3"/>
                </a:solidFill>
              </a:rPr>
              <a:t>1.35</a:t>
            </a:r>
            <a:r>
              <a:rPr lang="en-US" sz="2400" b="1" i="0" u="none" strike="noStrike" dirty="0">
                <a:solidFill>
                  <a:srgbClr val="205BC3"/>
                </a:solidFill>
                <a:effectLst/>
              </a:rPr>
              <a:t> billion</a:t>
            </a:r>
          </a:p>
          <a:p>
            <a:r>
              <a:rPr lang="en-US" sz="2400" b="0" i="0" dirty="0">
                <a:solidFill>
                  <a:srgbClr val="162020"/>
                </a:solidFill>
                <a:effectLst/>
              </a:rPr>
              <a:t>Largest age group: </a:t>
            </a:r>
            <a:r>
              <a:rPr lang="en-US" sz="2400" b="1" i="0" u="none" strike="noStrike" dirty="0">
                <a:solidFill>
                  <a:srgbClr val="205BC3"/>
                </a:solidFill>
                <a:effectLst/>
              </a:rPr>
              <a:t>18-24 (30.8%)</a:t>
            </a:r>
            <a:endParaRPr lang="en-US" sz="2400" b="0" i="0" dirty="0">
              <a:solidFill>
                <a:srgbClr val="162020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162020"/>
                </a:solidFill>
                <a:effectLst/>
              </a:rPr>
              <a:t>Time spent per day: </a:t>
            </a:r>
            <a:r>
              <a:rPr lang="en-US" sz="2400" b="1" i="0" u="none" strike="noStrike" dirty="0">
                <a:solidFill>
                  <a:srgbClr val="205BC3"/>
                </a:solidFill>
                <a:effectLst/>
              </a:rPr>
              <a:t>30.1 minutes</a:t>
            </a:r>
            <a:endParaRPr lang="en-US" sz="2400" b="0" i="0" dirty="0">
              <a:solidFill>
                <a:srgbClr val="162020"/>
              </a:solidFill>
              <a:effectLst/>
            </a:endParaRPr>
          </a:p>
        </p:txBody>
      </p:sp>
      <p:pic>
        <p:nvPicPr>
          <p:cNvPr id="6148" name="Picture 4" descr="Instagram launches “Stories,” a Snapchatty feature for imperfect sharing |  TechCrunch">
            <a:extLst>
              <a:ext uri="{FF2B5EF4-FFF2-40B4-BE49-F238E27FC236}">
                <a16:creationId xmlns:a16="http://schemas.microsoft.com/office/drawing/2014/main" id="{79EE9344-3568-9626-42F2-E8F9DE58F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/>
          <a:stretch/>
        </p:blipFill>
        <p:spPr bwMode="auto">
          <a:xfrm>
            <a:off x="1152144" y="3016251"/>
            <a:ext cx="6561564" cy="36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6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t>6</a:t>
            </a:fld>
            <a:endParaRPr lang="en-GB" b="1" cap="all" spc="100">
              <a:solidFill>
                <a:schemeClr val="accent2"/>
              </a:solidFill>
            </a:endParaRPr>
          </a:p>
        </p:txBody>
      </p:sp>
      <p:pic>
        <p:nvPicPr>
          <p:cNvPr id="3074" name="Picture 2" descr="The rise of social media - Our World in Data">
            <a:extLst>
              <a:ext uri="{FF2B5EF4-FFF2-40B4-BE49-F238E27FC236}">
                <a16:creationId xmlns:a16="http://schemas.microsoft.com/office/drawing/2014/main" id="{C8C3E942-3806-4CB7-D2D1-D3B47F51E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2"/>
          <a:stretch/>
        </p:blipFill>
        <p:spPr bwMode="auto">
          <a:xfrm>
            <a:off x="1227563" y="1577499"/>
            <a:ext cx="9736873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D12730-7029-26B8-E79B-4953A0638EFD}"/>
              </a:ext>
            </a:extLst>
          </p:cNvPr>
          <p:cNvSpPr/>
          <p:nvPr/>
        </p:nvSpPr>
        <p:spPr>
          <a:xfrm>
            <a:off x="1048215" y="1427356"/>
            <a:ext cx="2533186" cy="50655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F74C-B85C-F998-1FE9-67A60BE9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Videos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A447-151E-E16E-423C-ED0AEFABC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OBS Studio </a:t>
            </a:r>
            <a:r>
              <a:rPr lang="en-US" dirty="0"/>
              <a:t>for recording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iMovie</a:t>
            </a:r>
            <a:r>
              <a:rPr lang="en-US" dirty="0"/>
              <a:t> for Video Editing on a Mac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Clipchamp</a:t>
            </a:r>
            <a:r>
              <a:rPr lang="en-US" dirty="0"/>
              <a:t> for Video Editing on a Windows</a:t>
            </a:r>
          </a:p>
          <a:p>
            <a:endParaRPr lang="en-US" dirty="0"/>
          </a:p>
          <a:p>
            <a:r>
              <a:rPr lang="en-US" b="1" dirty="0"/>
              <a:t>DaVinci Resolve </a:t>
            </a:r>
            <a:r>
              <a:rPr lang="en-US" dirty="0"/>
              <a:t>for professional level editing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271E-15A4-07F6-3945-E350852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0242" name="Picture 2" descr="OBS">
            <a:extLst>
              <a:ext uri="{FF2B5EF4-FFF2-40B4-BE49-F238E27FC236}">
                <a16:creationId xmlns:a16="http://schemas.microsoft.com/office/drawing/2014/main" id="{25E4F61B-8D67-CDCB-714B-31E1965C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87" y="1985565"/>
            <a:ext cx="983425" cy="9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icrosoft Apps">
            <a:extLst>
              <a:ext uri="{FF2B5EF4-FFF2-40B4-BE49-F238E27FC236}">
                <a16:creationId xmlns:a16="http://schemas.microsoft.com/office/drawing/2014/main" id="{9C3E3D58-1080-707E-5D48-18BE401E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11" y="4084668"/>
            <a:ext cx="1071754" cy="10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4D6B442-F082-D130-BDCD-75ABC207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53" y="3102372"/>
            <a:ext cx="898922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upload.wikimedia.org/wikipedia/commons/4/4d/DaVinc...">
            <a:extLst>
              <a:ext uri="{FF2B5EF4-FFF2-40B4-BE49-F238E27FC236}">
                <a16:creationId xmlns:a16="http://schemas.microsoft.com/office/drawing/2014/main" id="{E91D7489-4428-2DE5-4F77-E1992689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65" y="5156422"/>
            <a:ext cx="1071754" cy="10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1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t>8</a:t>
            </a:fld>
            <a:endParaRPr lang="en-GB" b="1" cap="all" spc="100">
              <a:solidFill>
                <a:schemeClr val="accent2"/>
              </a:solidFill>
            </a:endParaRPr>
          </a:p>
        </p:txBody>
      </p:sp>
      <p:pic>
        <p:nvPicPr>
          <p:cNvPr id="2" name="Picture 2" descr="social media demographic user growth by platform">
            <a:extLst>
              <a:ext uri="{FF2B5EF4-FFF2-40B4-BE49-F238E27FC236}">
                <a16:creationId xmlns:a16="http://schemas.microsoft.com/office/drawing/2014/main" id="{B4BE4A5A-22B8-9CAA-1800-B800CF5E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5" b="24017"/>
          <a:stretch/>
        </p:blipFill>
        <p:spPr bwMode="auto">
          <a:xfrm>
            <a:off x="1239643" y="2879033"/>
            <a:ext cx="6713036" cy="36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3435C2-9B9B-4268-BAA0-10436C1DC10F}"/>
              </a:ext>
            </a:extLst>
          </p:cNvPr>
          <p:cNvSpPr/>
          <p:nvPr/>
        </p:nvSpPr>
        <p:spPr>
          <a:xfrm>
            <a:off x="1429215" y="2080673"/>
            <a:ext cx="6523464" cy="490654"/>
          </a:xfrm>
          <a:prstGeom prst="rect">
            <a:avLst/>
          </a:prstGeom>
          <a:solidFill>
            <a:srgbClr val="29A71A"/>
          </a:solidFill>
          <a:ln>
            <a:solidFill>
              <a:srgbClr val="29A7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C8C3D-780D-AFA3-C1AC-A0565117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99" y="1756149"/>
            <a:ext cx="1086002" cy="1057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5255AE-DEA0-338E-2B04-D4EE88BEB0A9}"/>
              </a:ext>
            </a:extLst>
          </p:cNvPr>
          <p:cNvSpPr txBox="1"/>
          <p:nvPr/>
        </p:nvSpPr>
        <p:spPr>
          <a:xfrm>
            <a:off x="9473641" y="2165655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3.2 Billion Users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82C98-4893-9CC3-A3C6-69D12CF08FFB}"/>
              </a:ext>
            </a:extLst>
          </p:cNvPr>
          <p:cNvSpPr/>
          <p:nvPr/>
        </p:nvSpPr>
        <p:spPr>
          <a:xfrm>
            <a:off x="1048214" y="1427356"/>
            <a:ext cx="10793265" cy="13862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sz="4400" dirty="0"/>
              <a:t>WhatsApp Channels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en-GB" b="1" cap="all" spc="100" smtClean="0">
                <a:solidFill>
                  <a:schemeClr val="accent2"/>
                </a:solidFill>
              </a:rPr>
              <a:t>9</a:t>
            </a:fld>
            <a:endParaRPr lang="en-GB" b="1" cap="all" spc="100">
              <a:solidFill>
                <a:schemeClr val="accent2"/>
              </a:solidFill>
            </a:endParaRPr>
          </a:p>
        </p:txBody>
      </p:sp>
      <p:pic>
        <p:nvPicPr>
          <p:cNvPr id="7170" name="Picture 2" descr="WA Channels">
            <a:extLst>
              <a:ext uri="{FF2B5EF4-FFF2-40B4-BE49-F238E27FC236}">
                <a16:creationId xmlns:a16="http://schemas.microsoft.com/office/drawing/2014/main" id="{576B5D89-6750-7612-D321-9B0D9DEA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73692"/>
            <a:ext cx="9100772" cy="51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56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dient">
    <a:dk1>
      <a:sysClr val="windowText" lastClr="000000"/>
    </a:dk1>
    <a:lt1>
      <a:sysClr val="window" lastClr="FFFFFF"/>
    </a:lt1>
    <a:dk2>
      <a:srgbClr val="10013F"/>
    </a:dk2>
    <a:lt2>
      <a:srgbClr val="F2F0FF"/>
    </a:lt2>
    <a:accent1>
      <a:srgbClr val="814DFF"/>
    </a:accent1>
    <a:accent2>
      <a:srgbClr val="243FFF"/>
    </a:accent2>
    <a:accent3>
      <a:srgbClr val="FF83B6"/>
    </a:accent3>
    <a:accent4>
      <a:srgbClr val="FF9022"/>
    </a:accent4>
    <a:accent5>
      <a:srgbClr val="FF1F85"/>
    </a:accent5>
    <a:accent6>
      <a:srgbClr val="1A98F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3780c7d-b590-429f-b7d5-9561567561cd" xsi:nil="true"/>
    <TaxCatchAll xmlns="12a623ee-d36c-400a-8778-238de7e46c5b" xsi:nil="true"/>
    <lcf76f155ced4ddcb4097134ff3c332f xmlns="e3780c7d-b590-429f-b7d5-9561567561c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5B453-FB8A-429F-9B93-B52DF05CF372}"/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161</Words>
  <Application>Microsoft Office PowerPoint</Application>
  <PresentationFormat>Widescreen</PresentationFormat>
  <Paragraphs>51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Univers</vt:lpstr>
      <vt:lpstr>GradientUnivers</vt:lpstr>
      <vt:lpstr>Social Media Communication Channels for Bridge </vt:lpstr>
      <vt:lpstr>Overview</vt:lpstr>
      <vt:lpstr>PowerPoint Presentation</vt:lpstr>
      <vt:lpstr>PowerPoint Presentation</vt:lpstr>
      <vt:lpstr>Instagram</vt:lpstr>
      <vt:lpstr>PowerPoint Presentation</vt:lpstr>
      <vt:lpstr>YouTube Videos</vt:lpstr>
      <vt:lpstr>PowerPoint Presentation</vt:lpstr>
      <vt:lpstr>WhatsApp Channels</vt:lpstr>
      <vt:lpstr>Nextdoor</vt:lpstr>
      <vt:lpstr>Closing Remarks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Bridge </dc:title>
  <dc:creator>Samuel Knox</dc:creator>
  <cp:lastModifiedBy>Samuel Knox</cp:lastModifiedBy>
  <cp:revision>3</cp:revision>
  <dcterms:created xsi:type="dcterms:W3CDTF">2023-09-26T18:26:18Z</dcterms:created>
  <dcterms:modified xsi:type="dcterms:W3CDTF">2023-09-30T03:48:48Z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